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284" r:id="rId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1984CC"/>
    <a:srgbClr val="03136A"/>
    <a:srgbClr val="35759D"/>
    <a:srgbClr val="35B19D"/>
    <a:srgbClr val="0000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23" autoAdjust="0"/>
    <p:restoredTop sz="95596" autoAdjust="0"/>
  </p:normalViewPr>
  <p:slideViewPr>
    <p:cSldViewPr>
      <p:cViewPr varScale="1">
        <p:scale>
          <a:sx n="111" d="100"/>
          <a:sy n="111" d="100"/>
        </p:scale>
        <p:origin x="177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48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A7FB42A6-4CAC-4495-8862-2F569929EB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FF19B84-16C1-426D-AC6A-E2AE7B1D54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C352-3611-4302-8892-D35E52FAC6BD}" type="datetimeFigureOut">
              <a:rPr lang="pl-PL" smtClean="0"/>
              <a:pPr/>
              <a:t>02.02.2022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5B8974F-B269-4077-8634-8114FB2885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A853ABB-E300-43C2-8A88-95D32FA9BC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CB667-9563-4881-9C53-8FAB709FC8F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0083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0380F622-1974-4DDA-98AF-58FA071FFCD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pl-PL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393B44C5-A5DB-44A8-A0BA-7FF53793097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pl-PL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4EF1BDDD-7D2D-4F15-847A-D9D8FF58471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AB67B279-2FA5-4765-AA6A-5C25B002D53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93746261-4B46-4516-928A-8E5E52A3C47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pl-PL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03D550DD-053C-43C1-9838-681955D326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816675-559B-4940-AD7F-387F9B953DAC}" type="slidenum">
              <a:rPr lang="en-US" altLang="pl-PL"/>
              <a:pPr/>
              <a:t>‹#›</a:t>
            </a:fld>
            <a:endParaRPr lang="en-US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A2C4B13-A499-4852-9824-E81393382F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F51D1-5C07-49F1-A265-B20147CDFC49}" type="slidenum">
              <a:rPr lang="en-US" altLang="pl-PL"/>
              <a:pPr/>
              <a:t>1</a:t>
            </a:fld>
            <a:endParaRPr lang="en-US" altLang="pl-PL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AFF1C29F-37A0-4998-8B6A-3D44255F34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D8A7E80F-1633-45DA-93DF-8CAA085D83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4AD1580-3EC8-4CF1-A223-BE2D93EEB1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752645-66EA-40C2-A15E-AFF4A2C40EC2}" type="slidenum">
              <a:rPr lang="en-US" altLang="pl-PL"/>
              <a:pPr/>
              <a:t>2</a:t>
            </a:fld>
            <a:endParaRPr lang="en-US" altLang="pl-PL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2C3CB262-33EF-4A53-BCB0-BCE5D96397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EAFC83D4-FBC4-4760-A38A-074E6CAC2B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D8ABD11-F837-4B0D-9B69-CD0DA83A43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C9AA58-6DD9-49C7-BF19-82C055F723B0}" type="slidenum">
              <a:rPr lang="en-US" altLang="pl-PL"/>
              <a:pPr/>
              <a:t>3</a:t>
            </a:fld>
            <a:endParaRPr lang="en-US" altLang="pl-PL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BDD0C83C-B4EB-40E4-A5DA-B8719F3888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F6E5E4CB-43B3-4A6C-BA72-E9FA4A0AE2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D8ABD11-F837-4B0D-9B69-CD0DA83A43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C9AA58-6DD9-49C7-BF19-82C055F723B0}" type="slidenum">
              <a:rPr lang="en-US" altLang="pl-PL"/>
              <a:pPr/>
              <a:t>6</a:t>
            </a:fld>
            <a:endParaRPr lang="en-US" altLang="pl-PL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BDD0C83C-B4EB-40E4-A5DA-B8719F3888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F6E5E4CB-43B3-4A6C-BA72-E9FA4A0AE2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pl-PL"/>
          </a:p>
        </p:txBody>
      </p:sp>
    </p:spTree>
    <p:extLst>
      <p:ext uri="{BB962C8B-B14F-4D97-AF65-F5344CB8AC3E}">
        <p14:creationId xmlns:p14="http://schemas.microsoft.com/office/powerpoint/2010/main" val="1233969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A2C4B13-A499-4852-9824-E81393382F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F51D1-5C07-49F1-A265-B20147CDFC49}" type="slidenum">
              <a:rPr lang="en-US" altLang="pl-PL"/>
              <a:pPr/>
              <a:t>7</a:t>
            </a:fld>
            <a:endParaRPr lang="en-US" altLang="pl-PL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AFF1C29F-37A0-4998-8B6A-3D44255F34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D8A7E80F-1633-45DA-93DF-8CAA085D83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pl-PL" dirty="0"/>
          </a:p>
        </p:txBody>
      </p:sp>
    </p:spTree>
    <p:extLst>
      <p:ext uri="{BB962C8B-B14F-4D97-AF65-F5344CB8AC3E}">
        <p14:creationId xmlns:p14="http://schemas.microsoft.com/office/powerpoint/2010/main" val="2817883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9CC7E2C-4212-4643-8BEA-322AD3E84C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42925" y="2914650"/>
            <a:ext cx="8153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pl-PL" altLang="pl-PL" noProof="0"/>
              <a:t>Kliknij, aby edytować styl</a:t>
            </a:r>
            <a:endParaRPr lang="en-US" altLang="pl-PL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F2537C6-B218-46A1-A5FD-23A020D4E7C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42925" y="3638550"/>
            <a:ext cx="8153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pl-PL" altLang="pl-PL" noProof="0"/>
              <a:t>Kliknij, aby edytować styl wzorca podtytułu</a:t>
            </a:r>
            <a:endParaRPr lang="en-US" altLang="pl-PL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9A5277-BC8B-4E0E-901B-76DA74674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AEAA011-3EB0-438E-8ED2-69A7E9FE7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27859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0AD9088-E539-445E-B5B1-6EAE73A7E8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00825" y="808038"/>
            <a:ext cx="2171700" cy="5440362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FAC589E-3A94-4330-A8E6-6B9C78F73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5725" y="808038"/>
            <a:ext cx="6362700" cy="5440362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762983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20C41E-D211-41FB-9580-744B3AEAD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B34962-929C-422D-B68D-C550D80B2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51483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B53084-DD39-4E4C-9FF5-D397A8483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C652720-9611-46A4-8637-AE30DFDBE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61066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C00B33-ABD1-4FAF-A3D3-F9A833DEC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F9971F-B705-4528-AB04-EEA6EED2D5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057400"/>
            <a:ext cx="3581400" cy="41910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106DCD2-B891-4E2E-A8D3-3BFCE2F2F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2057400"/>
            <a:ext cx="3581400" cy="41910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86067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CAD175-7182-4FEB-B01C-E85BCC236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B271E59-0A1C-4D09-9ECE-95F07FEA9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F369E90-8B76-45CF-B8BC-3913F7959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F6E804B-0735-4A5B-B8BF-3516002465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32B4C11-C21B-46A6-BA16-C26DE99148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28210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AAD1AE-6AA7-498B-9D35-BF9B1C796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94467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54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2322E2-2FBA-4E7B-A88D-6400A6AAD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16CD7D-DCFC-4FD2-8AA8-B3A121883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A0D9650-CDD5-43E2-9F36-5C0656C3F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00943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B461D3-5DD3-4665-B845-3E60F6FE5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0F21AF1-DE1A-4B13-A1B3-9CD811DA9C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E7C3D57-9527-48BD-872A-46BE44489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5857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0C57B80-87E0-457D-A0E8-54F3F048F4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5725" y="808038"/>
            <a:ext cx="8686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768712E-A48D-4E5D-8232-DA77BDCB15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057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1A7E699C-825D-4EB1-8CD2-8E400F5578A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pl-PL" dirty="0"/>
          </a:p>
          <a:p>
            <a:endParaRPr lang="en-US" altLang="pl-PL" dirty="0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7F0BB16E-6482-40F5-B206-11CF095183B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pl-PL" altLang="pl-PL" sz="4800" dirty="0"/>
              <a:t>TECHNIK TELEINFORMATYK</a:t>
            </a:r>
            <a:endParaRPr lang="en-US" altLang="pl-PL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>
            <a:extLst>
              <a:ext uri="{FF2B5EF4-FFF2-40B4-BE49-F238E27FC236}">
                <a16:creationId xmlns:a16="http://schemas.microsoft.com/office/drawing/2014/main" id="{F4269319-6D33-4279-A3EA-D211F20C4F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496" y="980728"/>
            <a:ext cx="8686800" cy="936104"/>
          </a:xfrm>
        </p:spPr>
        <p:txBody>
          <a:bodyPr/>
          <a:lstStyle/>
          <a:p>
            <a:r>
              <a:rPr lang="pl-PL" sz="4000" b="1" dirty="0">
                <a:solidFill>
                  <a:schemeClr val="accent6">
                    <a:lumMod val="50000"/>
                  </a:schemeClr>
                </a:solidFill>
                <a:latin typeface="Noto Sans Disp ExtBd" panose="020B0902040504020204" pitchFamily="34"/>
              </a:rPr>
              <a:t>ŚCIEŻKA KARIERY</a:t>
            </a:r>
            <a:br>
              <a:rPr lang="pl-PL" sz="4000" b="1" dirty="0">
                <a:solidFill>
                  <a:schemeClr val="accent6">
                    <a:lumMod val="50000"/>
                  </a:schemeClr>
                </a:solidFill>
                <a:latin typeface="Noto Sans Disp ExtBd" panose="020B0902040504020204" pitchFamily="34"/>
              </a:rPr>
            </a:br>
            <a:r>
              <a:rPr lang="pl-PL" sz="4000" b="1" dirty="0">
                <a:solidFill>
                  <a:schemeClr val="accent6">
                    <a:lumMod val="50000"/>
                  </a:schemeClr>
                </a:solidFill>
                <a:latin typeface="Noto Sans Disp ExtBd" panose="020B0902040504020204" pitchFamily="34"/>
              </a:rPr>
              <a:t>W ZAWODZIE TELEINFORMATYKA</a:t>
            </a:r>
            <a:endParaRPr lang="ru-RU" altLang="pl-PL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A68AD086-0FBE-4853-B7D1-C47FF89718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5786" y="5286388"/>
            <a:ext cx="7315200" cy="1214446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pl-PL" sz="2000" dirty="0"/>
              <a:t>Po każdym etapie edukacji możesz podjąć pracę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sz="2000" dirty="0"/>
              <a:t>w zawodzie i jednocześnie kontynuować studia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sz="2000" dirty="0"/>
              <a:t>w zakresie </a:t>
            </a:r>
            <a:r>
              <a:rPr lang="pl-PL" sz="2000" dirty="0" smtClean="0"/>
              <a:t>teleinformatyki </a:t>
            </a:r>
            <a:r>
              <a:rPr lang="pl-PL" sz="2000" dirty="0"/>
              <a:t>bądź innego kierunku nabywając dodatkowe kwalifikacje na rynku pracy</a:t>
            </a:r>
            <a:endParaRPr lang="ru-RU" altLang="pl-PL" sz="2000" dirty="0"/>
          </a:p>
          <a:p>
            <a:pPr>
              <a:lnSpc>
                <a:spcPct val="80000"/>
              </a:lnSpc>
            </a:pPr>
            <a:endParaRPr lang="ru-RU" altLang="pl-PL" sz="18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8C00FCE-2729-4A5E-9254-F738952F6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52229"/>
            <a:ext cx="7776864" cy="4735399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891D7D7-37F2-4EAF-BD81-19519323C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923454"/>
            <a:ext cx="432048" cy="43204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1EC0F54-BF24-4619-965E-3CB09080F8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840" y="3031461"/>
            <a:ext cx="408467" cy="40846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3F6A488-0B61-470E-8C79-485FB4ACB6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5658" y="2627477"/>
            <a:ext cx="566977" cy="56697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773BF0E-7021-4794-A04A-A0EBF4E8DB10}"/>
              </a:ext>
            </a:extLst>
          </p:cNvPr>
          <p:cNvSpPr txBox="1"/>
          <p:nvPr/>
        </p:nvSpPr>
        <p:spPr>
          <a:xfrm>
            <a:off x="755576" y="4472078"/>
            <a:ext cx="1785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FF00"/>
                </a:solidFill>
              </a:rPr>
              <a:t>technikum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329DAFD-8CD4-4FDD-8761-96043B7E74AB}"/>
              </a:ext>
            </a:extLst>
          </p:cNvPr>
          <p:cNvSpPr txBox="1"/>
          <p:nvPr/>
        </p:nvSpPr>
        <p:spPr>
          <a:xfrm>
            <a:off x="2699792" y="3499165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FF00"/>
                </a:solidFill>
              </a:rPr>
              <a:t>studia inżynierskie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3CBE584-B7BC-4B32-9EE1-4E50EC1F7A95}"/>
              </a:ext>
            </a:extLst>
          </p:cNvPr>
          <p:cNvSpPr txBox="1"/>
          <p:nvPr/>
        </p:nvSpPr>
        <p:spPr>
          <a:xfrm>
            <a:off x="5153760" y="3308481"/>
            <a:ext cx="19143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FF00"/>
                </a:solidFill>
              </a:rPr>
              <a:t>studia </a:t>
            </a:r>
          </a:p>
          <a:p>
            <a:r>
              <a:rPr lang="pl-PL" dirty="0">
                <a:solidFill>
                  <a:srgbClr val="FFFF00"/>
                </a:solidFill>
              </a:rPr>
              <a:t>magisterskie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2A30BCE3-EF5C-4606-9974-9EBE19887F68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7476623" y="3109396"/>
            <a:ext cx="1620982" cy="36635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D40308A1-7DBB-4F5B-BDE1-E8850656C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</p:spPr>
        <p:txBody>
          <a:bodyPr/>
          <a:lstStyle/>
          <a:p>
            <a:r>
              <a:rPr lang="en-US" altLang="pl-PL" sz="4000">
                <a:solidFill>
                  <a:schemeClr val="tx1"/>
                </a:solidFill>
              </a:rPr>
              <a:t>P</a:t>
            </a:r>
            <a:r>
              <a:rPr lang="pl-PL" altLang="pl-PL" sz="4000">
                <a:solidFill>
                  <a:schemeClr val="tx1"/>
                </a:solidFill>
              </a:rPr>
              <a:t>RACA W ZAWODZIE TELEINFORMATYK</a:t>
            </a:r>
            <a:endParaRPr lang="en-US" altLang="pl-PL" sz="4000" dirty="0">
              <a:solidFill>
                <a:schemeClr val="tx1"/>
              </a:solidFill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DEE594D2-D1C5-4A2B-A966-A5815DDC36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07096" y="2132856"/>
            <a:ext cx="5004048" cy="4323184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Projektowanie i konfigurowanie sieci.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Sprzedaż sprzętu i usług komputerowych.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Serwisowanie urządzeń komputerowych i systemów teleinformatycznych.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Montaż urządzeń i sieci teleinformatycznych.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Administrator sieci teleinformatycznych.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Specjalista ds. utrzymania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     i zabezpieczenia systemów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     teleinformatycznych</a:t>
            </a:r>
          </a:p>
          <a:p>
            <a:pPr marL="0" indent="0">
              <a:lnSpc>
                <a:spcPct val="80000"/>
              </a:lnSpc>
              <a:buNone/>
            </a:pPr>
            <a:endParaRPr lang="pl-PL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Grafika 2" descr="Słuchawka">
            <a:extLst>
              <a:ext uri="{FF2B5EF4-FFF2-40B4-BE49-F238E27FC236}">
                <a16:creationId xmlns:a16="http://schemas.microsoft.com/office/drawing/2014/main" id="{7ACC9C98-8890-4DD3-8333-559EA1328B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60423" y="570399"/>
            <a:ext cx="914400" cy="91440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50F69CF-5FEE-4F39-8C43-C02E83DBB707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501916" y="1772816"/>
            <a:ext cx="2088232" cy="49411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314D54-2D59-4F61-A8AE-3DB1852FD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07" y="764704"/>
            <a:ext cx="4373810" cy="1148680"/>
          </a:xfrm>
        </p:spPr>
        <p:txBody>
          <a:bodyPr/>
          <a:lstStyle/>
          <a:p>
            <a:r>
              <a:rPr lang="pl-PL" sz="4000" b="1" dirty="0"/>
              <a:t>RYNEK PRACY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E4467424-C3E6-49C9-ABD7-E203D57786E5}"/>
              </a:ext>
            </a:extLst>
          </p:cNvPr>
          <p:cNvSpPr/>
          <p:nvPr/>
        </p:nvSpPr>
        <p:spPr>
          <a:xfrm>
            <a:off x="6028605" y="5044534"/>
            <a:ext cx="2987824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Służby specjalne/wojsko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4C31E9C3-9780-4810-A84E-0FDA7A9CCB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645618" cy="795536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firmy świadczące usługi teleinformatyczne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05EEF39-E3DC-46DE-BB9E-6BA5E40CA45A}"/>
              </a:ext>
            </a:extLst>
          </p:cNvPr>
          <p:cNvSpPr txBox="1"/>
          <p:nvPr/>
        </p:nvSpPr>
        <p:spPr>
          <a:xfrm>
            <a:off x="5652119" y="2074722"/>
            <a:ext cx="3096345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800" dirty="0"/>
              <a:t>przedsiębiorstwa </a:t>
            </a:r>
          </a:p>
          <a:p>
            <a:r>
              <a:rPr lang="pl-PL" sz="1800" dirty="0"/>
              <a:t>i organizacje eksploatujące </a:t>
            </a: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systemy</a:t>
            </a:r>
            <a:r>
              <a:rPr lang="pl-PL" sz="1800" dirty="0"/>
              <a:t> teleinformatyczne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961E8A8-24AF-4180-BAF4-2B266F1C5311}"/>
              </a:ext>
            </a:extLst>
          </p:cNvPr>
          <p:cNvSpPr txBox="1"/>
          <p:nvPr/>
        </p:nvSpPr>
        <p:spPr>
          <a:xfrm>
            <a:off x="591960" y="4395012"/>
            <a:ext cx="2448272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800" dirty="0"/>
              <a:t>firmy świadczące usługi informatyczne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D8374C1-9EA5-4249-B8A1-7ADF9FAF8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60" y="5229200"/>
            <a:ext cx="2523435" cy="141312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8C48128A-B880-445C-8119-DE1D81CC468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1973179"/>
            <a:ext cx="1728192" cy="4843666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6E5CBA68-CBE0-4171-AE6E-C415062A8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7" y="2396534"/>
            <a:ext cx="936104" cy="1656641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00C26911-A8E5-42CD-8956-221A295D7E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3558" y="3136457"/>
            <a:ext cx="2873465" cy="165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85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4CA0C4-197B-41F1-A235-D4AC75F1D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Zajęcia szkolne</a:t>
            </a:r>
          </a:p>
        </p:txBody>
      </p:sp>
      <p:pic>
        <p:nvPicPr>
          <p:cNvPr id="3" name="Obraz 2" descr="zdjecie nr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28868"/>
            <a:ext cx="4679157" cy="3119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zdjęcie n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928670"/>
            <a:ext cx="3929058" cy="2619372"/>
          </a:xfrm>
          <a:prstGeom prst="wedgeEllipseCallout">
            <a:avLst>
              <a:gd name="adj1" fmla="val -43275"/>
              <a:gd name="adj2" fmla="val 59175"/>
            </a:avLst>
          </a:prstGeom>
        </p:spPr>
      </p:pic>
      <p:pic>
        <p:nvPicPr>
          <p:cNvPr id="6" name="Obraz 5" descr="zdjęcie nr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4214818"/>
            <a:ext cx="3929090" cy="2619393"/>
          </a:xfrm>
          <a:prstGeom prst="wedgeEllipseCallout">
            <a:avLst>
              <a:gd name="adj1" fmla="val -49221"/>
              <a:gd name="adj2" fmla="val -48028"/>
            </a:avLst>
          </a:prstGeom>
        </p:spPr>
      </p:pic>
    </p:spTree>
    <p:extLst>
      <p:ext uri="{BB962C8B-B14F-4D97-AF65-F5344CB8AC3E}">
        <p14:creationId xmlns:p14="http://schemas.microsoft.com/office/powerpoint/2010/main" val="417395256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AC5782D3-6CED-43A7-BE35-09C48F8091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Freeform 6">
            <a:extLst>
              <a:ext uri="{FF2B5EF4-FFF2-40B4-BE49-F238E27FC236}">
                <a16:creationId xmlns:a16="http://schemas.microsoft.com/office/drawing/2014/main" id="{6721F593-ECD2-4B5B-AAE4-0866A4CDC9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242189" y="1070835"/>
            <a:ext cx="515816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" name="Freeform 7">
            <a:extLst>
              <a:ext uri="{FF2B5EF4-FFF2-40B4-BE49-F238E27FC236}">
                <a16:creationId xmlns:a16="http://schemas.microsoft.com/office/drawing/2014/main" id="{71DEE99F-D18C-4025-BA3F-CEBF5258ED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241711" y="803186"/>
            <a:ext cx="307029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" name="Rectangle 8">
            <a:extLst>
              <a:ext uri="{FF2B5EF4-FFF2-40B4-BE49-F238E27FC236}">
                <a16:creationId xmlns:a16="http://schemas.microsoft.com/office/drawing/2014/main" id="{976FA5D9-3A7C-4FA7-9BA8-1905D703FD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635029" y="804101"/>
            <a:ext cx="291017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D40308A1-7DBB-4F5B-BDE1-E8850656C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82570" y="802253"/>
            <a:ext cx="2415095" cy="1132187"/>
          </a:xfrm>
          <a:solidFill>
            <a:schemeClr val="accent1"/>
          </a:solidFill>
        </p:spPr>
        <p:txBody>
          <a:bodyPr anchor="b">
            <a:norm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100" b="1" dirty="0">
                <a:solidFill>
                  <a:schemeClr val="accent1">
                    <a:lumMod val="75000"/>
                  </a:schemeClr>
                </a:solidFill>
                <a:latin typeface="Noto Sans Disp ExtBd" panose="020B0902040504020204" pitchFamily="34"/>
                <a:ea typeface="Noto Sans Disp ExtBd" panose="020B0902040504020204" pitchFamily="34"/>
                <a:cs typeface="Noto Sans Disp ExtBd" panose="020B0902040504020204" pitchFamily="34"/>
              </a:rPr>
              <a:t>W trakcie edukacji…</a:t>
            </a:r>
            <a:endParaRPr lang="ru-RU" sz="3100" b="1" dirty="0">
              <a:solidFill>
                <a:schemeClr val="accent1">
                  <a:lumMod val="75000"/>
                </a:schemeClr>
              </a:solidFill>
              <a:latin typeface="Noto Sans Disp ExtBd" panose="020B0902040504020204" pitchFamily="34"/>
              <a:ea typeface="Noto Sans Disp ExtBd" panose="020B0902040504020204" pitchFamily="34"/>
              <a:cs typeface="Noto Sans Disp ExtBd" panose="020B0902040504020204" pitchFamily="34"/>
            </a:endParaRPr>
          </a:p>
        </p:txBody>
      </p:sp>
      <p:pic>
        <p:nvPicPr>
          <p:cNvPr id="2" name="Obraz 1" descr="Obraz zawierający rysunek&#10;&#10;Opis wygenerowany automatycznie">
            <a:extLst>
              <a:ext uri="{FF2B5EF4-FFF2-40B4-BE49-F238E27FC236}">
                <a16:creationId xmlns:a16="http://schemas.microsoft.com/office/drawing/2014/main" id="{25A5383D-0277-4ED2-89CA-70D57552CD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93" r="12123" b="1"/>
          <a:stretch/>
        </p:blipFill>
        <p:spPr>
          <a:xfrm>
            <a:off x="603075" y="804101"/>
            <a:ext cx="4544989" cy="5249798"/>
          </a:xfrm>
          <a:prstGeom prst="rect">
            <a:avLst/>
          </a:prstGeom>
        </p:spPr>
      </p:pic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8D5BCB57-7083-4992-8D3F-D3177B2477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86380" y="1928802"/>
            <a:ext cx="3372854" cy="3798452"/>
          </a:xfrm>
          <a:prstGeom prst="rect">
            <a:avLst/>
          </a:prstGeom>
        </p:spPr>
        <p:txBody>
          <a:bodyPr rtlCol="0" anchor="t"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pl-PL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Praktyki zawodowe</a:t>
            </a:r>
          </a:p>
          <a:p>
            <a:pPr marL="0" indent="0">
              <a:lnSpc>
                <a:spcPct val="90000"/>
              </a:lnSpc>
              <a:buNone/>
            </a:pPr>
            <a:endParaRPr lang="pl-PL" sz="1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pl-PL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Uprawnienia SEP (praca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urządzeniach o napięciu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1 </a:t>
            </a:r>
            <a:r>
              <a:rPr lang="pl-PL" sz="18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pl-PL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 zakresie obsługi,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konserwacji i montażu)</a:t>
            </a:r>
          </a:p>
          <a:p>
            <a:pPr marL="0" indent="0">
              <a:lnSpc>
                <a:spcPct val="90000"/>
              </a:lnSpc>
              <a:buNone/>
            </a:pPr>
            <a:endParaRPr lang="pl-PL" sz="1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pl-PL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Egzaminy potwierdzające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kwalifikacje w zawodzie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technik teleinformatyk</a:t>
            </a:r>
          </a:p>
          <a:p>
            <a:pPr marL="0" indent="0">
              <a:lnSpc>
                <a:spcPct val="90000"/>
              </a:lnSpc>
              <a:buNone/>
            </a:pPr>
            <a:endParaRPr lang="pl-PL" sz="1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pl-PL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Praktyki zawodowe </a:t>
            </a:r>
          </a:p>
        </p:txBody>
      </p:sp>
      <p:sp>
        <p:nvSpPr>
          <p:cNvPr id="196" name="Rectangle 8">
            <a:extLst>
              <a:ext uri="{FF2B5EF4-FFF2-40B4-BE49-F238E27FC236}">
                <a16:creationId xmlns:a16="http://schemas.microsoft.com/office/drawing/2014/main" id="{4652D57C-331F-43B8-9C07-69FBA9C027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53443" y="1530154"/>
            <a:ext cx="39055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09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1A7E699C-825D-4EB1-8CD2-8E400F5578A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pl-PL" sz="2800" dirty="0" smtClean="0"/>
              <a:t>30 </a:t>
            </a:r>
            <a:r>
              <a:rPr lang="pl-PL" sz="2800" dirty="0"/>
              <a:t>marca </a:t>
            </a:r>
            <a:r>
              <a:rPr lang="pl-PL" sz="2800" dirty="0" smtClean="0"/>
              <a:t>2022 </a:t>
            </a:r>
            <a:r>
              <a:rPr lang="pl-PL" sz="2800" dirty="0"/>
              <a:t>godz. 18.00</a:t>
            </a:r>
          </a:p>
          <a:p>
            <a:r>
              <a:rPr lang="pl-PL" sz="2800" dirty="0" smtClean="0"/>
              <a:t>12 </a:t>
            </a:r>
            <a:r>
              <a:rPr lang="pl-PL" sz="2800"/>
              <a:t>kwietnia </a:t>
            </a:r>
            <a:r>
              <a:rPr lang="pl-PL" sz="2800" smtClean="0"/>
              <a:t>2022 </a:t>
            </a:r>
            <a:r>
              <a:rPr lang="pl-PL" sz="2800" dirty="0"/>
              <a:t>godz. 18.00</a:t>
            </a:r>
          </a:p>
          <a:p>
            <a:endParaRPr lang="en-US" altLang="pl-PL" dirty="0"/>
          </a:p>
          <a:p>
            <a:endParaRPr lang="en-US" altLang="pl-PL" dirty="0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7F0BB16E-6482-40F5-B206-11CF095183B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42925" y="2492896"/>
            <a:ext cx="8153400" cy="1008112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pl-PL" altLang="pl-PL" sz="4800" dirty="0"/>
              <a:t>Dni </a:t>
            </a:r>
            <a:r>
              <a:rPr lang="pl-PL" altLang="pl-PL" sz="4800" dirty="0" smtClean="0"/>
              <a:t>otwarte (</a:t>
            </a:r>
            <a:r>
              <a:rPr lang="pl-PL" altLang="pl-PL" sz="4800" dirty="0" err="1" smtClean="0"/>
              <a:t>on-line</a:t>
            </a:r>
            <a:r>
              <a:rPr lang="pl-PL" altLang="pl-PL" sz="4800" dirty="0" smtClean="0"/>
              <a:t>)</a:t>
            </a:r>
            <a:endParaRPr lang="en-US" altLang="pl-PL" sz="48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A51D9CF0-7B9D-46D2-9C0F-E391647237D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850404"/>
            <a:ext cx="2005236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7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AFC95C-16F2-4FA5-A38A-50EBCE001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REKRUTAJCA</a:t>
            </a:r>
          </a:p>
        </p:txBody>
      </p:sp>
      <p:sp>
        <p:nvSpPr>
          <p:cNvPr id="3" name="Symbol zastępczy zawartości 22">
            <a:extLst>
              <a:ext uri="{FF2B5EF4-FFF2-40B4-BE49-F238E27FC236}">
                <a16:creationId xmlns:a16="http://schemas.microsoft.com/office/drawing/2014/main" id="{837A4A41-5E1B-410C-9F69-EC8C46871D47}"/>
              </a:ext>
            </a:extLst>
          </p:cNvPr>
          <p:cNvSpPr txBox="1">
            <a:spLocks/>
          </p:cNvSpPr>
          <p:nvPr/>
        </p:nvSpPr>
        <p:spPr>
          <a:xfrm>
            <a:off x="214282" y="1714488"/>
            <a:ext cx="4868898" cy="408841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Przedmioty rozszerzone: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matematyka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Języki obce: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język angielski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język niemiecki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język angielski zawodowy</a:t>
            </a:r>
          </a:p>
        </p:txBody>
      </p:sp>
      <p:sp>
        <p:nvSpPr>
          <p:cNvPr id="4" name="Symbol zastępczy tekstu 21">
            <a:extLst>
              <a:ext uri="{FF2B5EF4-FFF2-40B4-BE49-F238E27FC236}">
                <a16:creationId xmlns:a16="http://schemas.microsoft.com/office/drawing/2014/main" id="{D54D9445-D449-41AF-8F1A-03DD80C608A2}"/>
              </a:ext>
            </a:extLst>
          </p:cNvPr>
          <p:cNvSpPr txBox="1">
            <a:spLocks/>
          </p:cNvSpPr>
          <p:nvPr/>
        </p:nvSpPr>
        <p:spPr>
          <a:xfrm>
            <a:off x="4500562" y="4214818"/>
            <a:ext cx="4267470" cy="2353697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Przedmioty punktowane: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język polski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matematyka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pl-PL" sz="3200" dirty="0">
                <a:solidFill>
                  <a:schemeClr val="bg1"/>
                </a:solidFill>
                <a:latin typeface="+mn-lt"/>
              </a:rPr>
              <a:t>informatyka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j. obcy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Przycisk akcji: Informacje 4">
            <a:hlinkClick r:id="" action="ppaction://noaction" highlightClick="1"/>
          </p:cNvPr>
          <p:cNvSpPr/>
          <p:nvPr/>
        </p:nvSpPr>
        <p:spPr bwMode="auto">
          <a:xfrm>
            <a:off x="5357818" y="2285992"/>
            <a:ext cx="1500198" cy="1500198"/>
          </a:xfrm>
          <a:prstGeom prst="actionButtonInformation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96005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powerpoint-template-24 16">
      <a:dk1>
        <a:srgbClr val="4D4D4D"/>
      </a:dk1>
      <a:lt1>
        <a:srgbClr val="FFFFFF"/>
      </a:lt1>
      <a:dk2>
        <a:srgbClr val="4D4D4D"/>
      </a:dk2>
      <a:lt2>
        <a:srgbClr val="285E80"/>
      </a:lt2>
      <a:accent1>
        <a:srgbClr val="3E7A98"/>
      </a:accent1>
      <a:accent2>
        <a:srgbClr val="5A91AC"/>
      </a:accent2>
      <a:accent3>
        <a:srgbClr val="FFFFFF"/>
      </a:accent3>
      <a:accent4>
        <a:srgbClr val="404040"/>
      </a:accent4>
      <a:accent5>
        <a:srgbClr val="AFBECA"/>
      </a:accent5>
      <a:accent6>
        <a:srgbClr val="51839B"/>
      </a:accent6>
      <a:hlink>
        <a:srgbClr val="6C9FB8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205EDC"/>
        </a:lt2>
        <a:accent1>
          <a:srgbClr val="3488E9"/>
        </a:accent1>
        <a:accent2>
          <a:srgbClr val="50B3F5"/>
        </a:accent2>
        <a:accent3>
          <a:srgbClr val="FFFFFF"/>
        </a:accent3>
        <a:accent4>
          <a:srgbClr val="404040"/>
        </a:accent4>
        <a:accent5>
          <a:srgbClr val="AEC3F2"/>
        </a:accent5>
        <a:accent6>
          <a:srgbClr val="48A2DE"/>
        </a:accent6>
        <a:hlink>
          <a:srgbClr val="65D4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EE080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F3B21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109B0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25A9C"/>
        </a:lt2>
        <a:accent1>
          <a:srgbClr val="166FB2"/>
        </a:accent1>
        <a:accent2>
          <a:srgbClr val="3580B9"/>
        </a:accent2>
        <a:accent3>
          <a:srgbClr val="FFFFFF"/>
        </a:accent3>
        <a:accent4>
          <a:srgbClr val="404040"/>
        </a:accent4>
        <a:accent5>
          <a:srgbClr val="ABBBD5"/>
        </a:accent5>
        <a:accent6>
          <a:srgbClr val="2F73A7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285E80"/>
        </a:lt2>
        <a:accent1>
          <a:srgbClr val="3E7A98"/>
        </a:accent1>
        <a:accent2>
          <a:srgbClr val="5A91AC"/>
        </a:accent2>
        <a:accent3>
          <a:srgbClr val="FFFFFF"/>
        </a:accent3>
        <a:accent4>
          <a:srgbClr val="404040"/>
        </a:accent4>
        <a:accent5>
          <a:srgbClr val="AFBECA"/>
        </a:accent5>
        <a:accent6>
          <a:srgbClr val="51839B"/>
        </a:accent6>
        <a:hlink>
          <a:srgbClr val="6C9FB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1B9B1C0-D153-46C8-AFA6-DCD001CB9647}">
  <we:reference id="wa104380907" version="1.0.0.0" store="pl-PL" storeType="OMEX"/>
  <we:alternateReferences>
    <we:reference id="wa104380907" version="1.0.0.0" store="WA10438090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184</Words>
  <Application>Microsoft Office PowerPoint</Application>
  <PresentationFormat>Pokaz na ekranie (4:3)</PresentationFormat>
  <Paragraphs>59</Paragraphs>
  <Slides>8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Arial</vt:lpstr>
      <vt:lpstr>Microsoft Sans Serif</vt:lpstr>
      <vt:lpstr>Noto Sans Disp ExtBd</vt:lpstr>
      <vt:lpstr>Wingdings</vt:lpstr>
      <vt:lpstr>powerpoint-template-24</vt:lpstr>
      <vt:lpstr>TECHNIK TELEINFORMATYK</vt:lpstr>
      <vt:lpstr>ŚCIEŻKA KARIERY W ZAWODZIE TELEINFORMATYKA</vt:lpstr>
      <vt:lpstr>PRACA W ZAWODZIE TELEINFORMATYK</vt:lpstr>
      <vt:lpstr>RYNEK PRACY</vt:lpstr>
      <vt:lpstr>Zajęcia szkolne</vt:lpstr>
      <vt:lpstr>W trakcie edukacji…</vt:lpstr>
      <vt:lpstr>Dni otwarte (on-line)</vt:lpstr>
      <vt:lpstr>REKRUTAJCA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TECHNIK TELEINFORMATYK</dc:title>
  <dc:creator>Jan Odak</dc:creator>
  <cp:lastModifiedBy>Juralewicz Krzysztof</cp:lastModifiedBy>
  <cp:revision>11</cp:revision>
  <dcterms:created xsi:type="dcterms:W3CDTF">2020-02-29T23:00:52Z</dcterms:created>
  <dcterms:modified xsi:type="dcterms:W3CDTF">2022-02-02T19:41:41Z</dcterms:modified>
</cp:coreProperties>
</file>